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8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1C979-C678-4F2D-8FBD-BEC6347A52F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E092784-82AE-4646-B635-0A1F679CFBD8}">
      <dgm:prSet phldrT="[Текст]"/>
      <dgm:spPr>
        <a:solidFill>
          <a:schemeClr val="bg1">
            <a:lumMod val="50000"/>
            <a:alpha val="50000"/>
          </a:schemeClr>
        </a:solidFill>
      </dgm:spPr>
      <dgm:t>
        <a:bodyPr/>
        <a:lstStyle/>
        <a:p>
          <a:r>
            <a:rPr lang="uk-UA" dirty="0" smtClean="0"/>
            <a:t>Способи </a:t>
          </a:r>
          <a:r>
            <a:rPr lang="uk-UA" dirty="0" err="1" smtClean="0"/>
            <a:t>офлайн</a:t>
          </a:r>
          <a:r>
            <a:rPr lang="uk-UA" dirty="0" smtClean="0"/>
            <a:t> просування</a:t>
          </a:r>
          <a:endParaRPr lang="uk-UA" dirty="0"/>
        </a:p>
      </dgm:t>
    </dgm:pt>
    <dgm:pt modelId="{324874FF-5D29-4808-AF3F-3346DDB8A8C4}" type="parTrans" cxnId="{D9D1F46D-C047-4C3E-9E42-8C0FCB57AD93}">
      <dgm:prSet/>
      <dgm:spPr/>
      <dgm:t>
        <a:bodyPr/>
        <a:lstStyle/>
        <a:p>
          <a:endParaRPr lang="uk-UA"/>
        </a:p>
      </dgm:t>
    </dgm:pt>
    <dgm:pt modelId="{5BDB4025-D618-4E4F-A7DF-E53D536EE355}" type="sibTrans" cxnId="{D9D1F46D-C047-4C3E-9E42-8C0FCB57AD93}">
      <dgm:prSet/>
      <dgm:spPr/>
      <dgm:t>
        <a:bodyPr/>
        <a:lstStyle/>
        <a:p>
          <a:endParaRPr lang="uk-UA"/>
        </a:p>
      </dgm:t>
    </dgm:pt>
    <dgm:pt modelId="{7BE891C0-80EF-4256-ABD8-CACAB2E54966}">
      <dgm:prSet phldrT="[Текст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uk-UA" dirty="0" smtClean="0"/>
            <a:t>ЗМІ</a:t>
          </a:r>
          <a:endParaRPr lang="uk-UA" dirty="0"/>
        </a:p>
      </dgm:t>
    </dgm:pt>
    <dgm:pt modelId="{9614EAA8-C2B1-4935-B63A-5A11DA620114}" type="parTrans" cxnId="{1BE0FFFF-4D30-41A0-9191-55E855D1F2B0}">
      <dgm:prSet/>
      <dgm:spPr/>
      <dgm:t>
        <a:bodyPr/>
        <a:lstStyle/>
        <a:p>
          <a:endParaRPr lang="uk-UA"/>
        </a:p>
      </dgm:t>
    </dgm:pt>
    <dgm:pt modelId="{EC06FC89-EDC0-40C8-8818-AAF086715BFB}" type="sibTrans" cxnId="{1BE0FFFF-4D30-41A0-9191-55E855D1F2B0}">
      <dgm:prSet/>
      <dgm:spPr/>
      <dgm:t>
        <a:bodyPr/>
        <a:lstStyle/>
        <a:p>
          <a:endParaRPr lang="uk-UA"/>
        </a:p>
      </dgm:t>
    </dgm:pt>
    <dgm:pt modelId="{A31189F2-5008-4C54-A726-4FA57B3A701C}">
      <dgm:prSet phldrT="[Текст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uk-UA" dirty="0" err="1" smtClean="0"/>
            <a:t>Майсер-класи</a:t>
          </a:r>
          <a:endParaRPr lang="uk-UA" dirty="0"/>
        </a:p>
      </dgm:t>
    </dgm:pt>
    <dgm:pt modelId="{DA68DC1E-BF83-44A5-A7B2-0B99B1C2F5FC}" type="parTrans" cxnId="{E1BB06A4-639F-4897-A712-60086FE65AD2}">
      <dgm:prSet/>
      <dgm:spPr/>
      <dgm:t>
        <a:bodyPr/>
        <a:lstStyle/>
        <a:p>
          <a:endParaRPr lang="uk-UA"/>
        </a:p>
      </dgm:t>
    </dgm:pt>
    <dgm:pt modelId="{750E0D53-6632-4A9E-BA64-D2D6F16CACB5}" type="sibTrans" cxnId="{E1BB06A4-639F-4897-A712-60086FE65AD2}">
      <dgm:prSet/>
      <dgm:spPr/>
      <dgm:t>
        <a:bodyPr/>
        <a:lstStyle/>
        <a:p>
          <a:endParaRPr lang="uk-UA"/>
        </a:p>
      </dgm:t>
    </dgm:pt>
    <dgm:pt modelId="{2D5ECB3F-B724-4AA5-8F88-45ED359E1FB4}">
      <dgm:prSet phldrT="[Текст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uk-UA" dirty="0" err="1" smtClean="0"/>
            <a:t>вебінари</a:t>
          </a:r>
          <a:endParaRPr lang="uk-UA" dirty="0"/>
        </a:p>
      </dgm:t>
    </dgm:pt>
    <dgm:pt modelId="{1D941DE5-3817-4284-8D30-12929F8DEB4A}" type="parTrans" cxnId="{1AB6AFA4-5BF4-4DFE-BCDD-A773F2A6F382}">
      <dgm:prSet/>
      <dgm:spPr/>
      <dgm:t>
        <a:bodyPr/>
        <a:lstStyle/>
        <a:p>
          <a:endParaRPr lang="uk-UA"/>
        </a:p>
      </dgm:t>
    </dgm:pt>
    <dgm:pt modelId="{ABCE0B8F-FEB6-478C-8414-175F64DA338A}" type="sibTrans" cxnId="{1AB6AFA4-5BF4-4DFE-BCDD-A773F2A6F382}">
      <dgm:prSet/>
      <dgm:spPr/>
      <dgm:t>
        <a:bodyPr/>
        <a:lstStyle/>
        <a:p>
          <a:endParaRPr lang="uk-UA"/>
        </a:p>
      </dgm:t>
    </dgm:pt>
    <dgm:pt modelId="{1A1E06EE-4C97-4F7F-B691-66EF57133FBF}">
      <dgm:prSet phldrT="[Текст]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uk-UA" dirty="0" smtClean="0"/>
            <a:t>конференції</a:t>
          </a:r>
          <a:endParaRPr lang="uk-UA" dirty="0"/>
        </a:p>
      </dgm:t>
    </dgm:pt>
    <dgm:pt modelId="{2B9CECA3-CCF9-4D50-AFE7-5599E23141C3}" type="parTrans" cxnId="{7394D4B2-8D63-42E4-94D8-84D41E678E31}">
      <dgm:prSet/>
      <dgm:spPr/>
      <dgm:t>
        <a:bodyPr/>
        <a:lstStyle/>
        <a:p>
          <a:endParaRPr lang="uk-UA"/>
        </a:p>
      </dgm:t>
    </dgm:pt>
    <dgm:pt modelId="{3AE1EAD5-664F-43DA-B3A5-6490C0708691}" type="sibTrans" cxnId="{7394D4B2-8D63-42E4-94D8-84D41E678E31}">
      <dgm:prSet/>
      <dgm:spPr/>
      <dgm:t>
        <a:bodyPr/>
        <a:lstStyle/>
        <a:p>
          <a:endParaRPr lang="uk-UA"/>
        </a:p>
      </dgm:t>
    </dgm:pt>
    <dgm:pt modelId="{162F4261-95F4-4DB2-ACB9-BE6107BEB219}" type="pres">
      <dgm:prSet presAssocID="{A611C979-C678-4F2D-8FBD-BEC6347A52F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C36DA9C-99D8-4D44-A728-93FA81DC1DA4}" type="pres">
      <dgm:prSet presAssocID="{A611C979-C678-4F2D-8FBD-BEC6347A52F0}" presName="radial" presStyleCnt="0">
        <dgm:presLayoutVars>
          <dgm:animLvl val="ctr"/>
        </dgm:presLayoutVars>
      </dgm:prSet>
      <dgm:spPr/>
    </dgm:pt>
    <dgm:pt modelId="{5F7E4325-0142-47DB-A9E4-506B7FDDFF35}" type="pres">
      <dgm:prSet presAssocID="{FE092784-82AE-4646-B635-0A1F679CFBD8}" presName="centerShape" presStyleLbl="vennNode1" presStyleIdx="0" presStyleCnt="5"/>
      <dgm:spPr/>
      <dgm:t>
        <a:bodyPr/>
        <a:lstStyle/>
        <a:p>
          <a:endParaRPr lang="uk-UA"/>
        </a:p>
      </dgm:t>
    </dgm:pt>
    <dgm:pt modelId="{9BD7ECBF-8099-4AA3-BC69-8920A14CFCBB}" type="pres">
      <dgm:prSet presAssocID="{7BE891C0-80EF-4256-ABD8-CACAB2E54966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FDCB43-585F-4815-8EAA-E2433535807B}" type="pres">
      <dgm:prSet presAssocID="{A31189F2-5008-4C54-A726-4FA57B3A701C}" presName="node" presStyleLbl="vennNode1" presStyleIdx="2" presStyleCnt="5" custScaleX="117153" custScaleY="1211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5D7004-473C-4012-A8FC-AC4EC5D4ACBB}" type="pres">
      <dgm:prSet presAssocID="{2D5ECB3F-B724-4AA5-8F88-45ED359E1FB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4975A6-BEA3-497D-89FC-653795EA4E2A}" type="pres">
      <dgm:prSet presAssocID="{1A1E06EE-4C97-4F7F-B691-66EF57133FBF}" presName="node" presStyleLbl="vennNode1" presStyleIdx="4" presStyleCnt="5" custScaleX="122786" custScaleY="1211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1BB06A4-639F-4897-A712-60086FE65AD2}" srcId="{FE092784-82AE-4646-B635-0A1F679CFBD8}" destId="{A31189F2-5008-4C54-A726-4FA57B3A701C}" srcOrd="1" destOrd="0" parTransId="{DA68DC1E-BF83-44A5-A7B2-0B99B1C2F5FC}" sibTransId="{750E0D53-6632-4A9E-BA64-D2D6F16CACB5}"/>
    <dgm:cxn modelId="{DFE7B151-EE75-4D1E-B982-48877E9EE303}" type="presOf" srcId="{7BE891C0-80EF-4256-ABD8-CACAB2E54966}" destId="{9BD7ECBF-8099-4AA3-BC69-8920A14CFCBB}" srcOrd="0" destOrd="0" presId="urn:microsoft.com/office/officeart/2005/8/layout/radial3"/>
    <dgm:cxn modelId="{1A67059D-AAB4-4D2C-ACAB-A9DD94C98FF2}" type="presOf" srcId="{A611C979-C678-4F2D-8FBD-BEC6347A52F0}" destId="{162F4261-95F4-4DB2-ACB9-BE6107BEB219}" srcOrd="0" destOrd="0" presId="urn:microsoft.com/office/officeart/2005/8/layout/radial3"/>
    <dgm:cxn modelId="{1AB6AFA4-5BF4-4DFE-BCDD-A773F2A6F382}" srcId="{FE092784-82AE-4646-B635-0A1F679CFBD8}" destId="{2D5ECB3F-B724-4AA5-8F88-45ED359E1FB4}" srcOrd="2" destOrd="0" parTransId="{1D941DE5-3817-4284-8D30-12929F8DEB4A}" sibTransId="{ABCE0B8F-FEB6-478C-8414-175F64DA338A}"/>
    <dgm:cxn modelId="{663B96B1-94CA-44EF-9607-F7223C99E2A0}" type="presOf" srcId="{2D5ECB3F-B724-4AA5-8F88-45ED359E1FB4}" destId="{BD5D7004-473C-4012-A8FC-AC4EC5D4ACBB}" srcOrd="0" destOrd="0" presId="urn:microsoft.com/office/officeart/2005/8/layout/radial3"/>
    <dgm:cxn modelId="{7394D4B2-8D63-42E4-94D8-84D41E678E31}" srcId="{FE092784-82AE-4646-B635-0A1F679CFBD8}" destId="{1A1E06EE-4C97-4F7F-B691-66EF57133FBF}" srcOrd="3" destOrd="0" parTransId="{2B9CECA3-CCF9-4D50-AFE7-5599E23141C3}" sibTransId="{3AE1EAD5-664F-43DA-B3A5-6490C0708691}"/>
    <dgm:cxn modelId="{174ECCA2-F8C6-4D49-87F4-21B6E3820213}" type="presOf" srcId="{A31189F2-5008-4C54-A726-4FA57B3A701C}" destId="{FAFDCB43-585F-4815-8EAA-E2433535807B}" srcOrd="0" destOrd="0" presId="urn:microsoft.com/office/officeart/2005/8/layout/radial3"/>
    <dgm:cxn modelId="{D9D1F46D-C047-4C3E-9E42-8C0FCB57AD93}" srcId="{A611C979-C678-4F2D-8FBD-BEC6347A52F0}" destId="{FE092784-82AE-4646-B635-0A1F679CFBD8}" srcOrd="0" destOrd="0" parTransId="{324874FF-5D29-4808-AF3F-3346DDB8A8C4}" sibTransId="{5BDB4025-D618-4E4F-A7DF-E53D536EE355}"/>
    <dgm:cxn modelId="{1BE0FFFF-4D30-41A0-9191-55E855D1F2B0}" srcId="{FE092784-82AE-4646-B635-0A1F679CFBD8}" destId="{7BE891C0-80EF-4256-ABD8-CACAB2E54966}" srcOrd="0" destOrd="0" parTransId="{9614EAA8-C2B1-4935-B63A-5A11DA620114}" sibTransId="{EC06FC89-EDC0-40C8-8818-AAF086715BFB}"/>
    <dgm:cxn modelId="{96B030AC-532E-409A-B37D-62F2562C3D1D}" type="presOf" srcId="{1A1E06EE-4C97-4F7F-B691-66EF57133FBF}" destId="{F64975A6-BEA3-497D-89FC-653795EA4E2A}" srcOrd="0" destOrd="0" presId="urn:microsoft.com/office/officeart/2005/8/layout/radial3"/>
    <dgm:cxn modelId="{CAF15323-8B8E-4048-8FEE-B5F78BA85053}" type="presOf" srcId="{FE092784-82AE-4646-B635-0A1F679CFBD8}" destId="{5F7E4325-0142-47DB-A9E4-506B7FDDFF35}" srcOrd="0" destOrd="0" presId="urn:microsoft.com/office/officeart/2005/8/layout/radial3"/>
    <dgm:cxn modelId="{2180F62E-626C-4046-BBEB-0B1C7C2E004F}" type="presParOf" srcId="{162F4261-95F4-4DB2-ACB9-BE6107BEB219}" destId="{FC36DA9C-99D8-4D44-A728-93FA81DC1DA4}" srcOrd="0" destOrd="0" presId="urn:microsoft.com/office/officeart/2005/8/layout/radial3"/>
    <dgm:cxn modelId="{A44EF535-3C05-4031-8F95-16C3E22C7F04}" type="presParOf" srcId="{FC36DA9C-99D8-4D44-A728-93FA81DC1DA4}" destId="{5F7E4325-0142-47DB-A9E4-506B7FDDFF35}" srcOrd="0" destOrd="0" presId="urn:microsoft.com/office/officeart/2005/8/layout/radial3"/>
    <dgm:cxn modelId="{08BB027D-1757-4E01-BDF9-72D7BD917380}" type="presParOf" srcId="{FC36DA9C-99D8-4D44-A728-93FA81DC1DA4}" destId="{9BD7ECBF-8099-4AA3-BC69-8920A14CFCBB}" srcOrd="1" destOrd="0" presId="urn:microsoft.com/office/officeart/2005/8/layout/radial3"/>
    <dgm:cxn modelId="{ECCC0D94-1221-4AB4-814E-31F16EB20E57}" type="presParOf" srcId="{FC36DA9C-99D8-4D44-A728-93FA81DC1DA4}" destId="{FAFDCB43-585F-4815-8EAA-E2433535807B}" srcOrd="2" destOrd="0" presId="urn:microsoft.com/office/officeart/2005/8/layout/radial3"/>
    <dgm:cxn modelId="{7DB14298-0209-40A1-AA9A-9E2B844761DD}" type="presParOf" srcId="{FC36DA9C-99D8-4D44-A728-93FA81DC1DA4}" destId="{BD5D7004-473C-4012-A8FC-AC4EC5D4ACBB}" srcOrd="3" destOrd="0" presId="urn:microsoft.com/office/officeart/2005/8/layout/radial3"/>
    <dgm:cxn modelId="{45DA6A57-9B51-4798-AB51-828CFE7D07CE}" type="presParOf" srcId="{FC36DA9C-99D8-4D44-A728-93FA81DC1DA4}" destId="{F64975A6-BEA3-497D-89FC-653795EA4E2A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E4325-0142-47DB-A9E4-506B7FDDFF35}">
      <dsp:nvSpPr>
        <dsp:cNvPr id="0" name=""/>
        <dsp:cNvSpPr/>
      </dsp:nvSpPr>
      <dsp:spPr>
        <a:xfrm>
          <a:off x="3001960" y="1017984"/>
          <a:ext cx="2536031" cy="2536031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Способи </a:t>
          </a:r>
          <a:r>
            <a:rPr lang="uk-UA" sz="2500" kern="1200" dirty="0" err="1" smtClean="0"/>
            <a:t>офлайн</a:t>
          </a:r>
          <a:r>
            <a:rPr lang="uk-UA" sz="2500" kern="1200" dirty="0" smtClean="0"/>
            <a:t> просування</a:t>
          </a:r>
          <a:endParaRPr lang="uk-UA" sz="2500" kern="1200" dirty="0"/>
        </a:p>
      </dsp:txBody>
      <dsp:txXfrm>
        <a:off x="3373353" y="1389377"/>
        <a:ext cx="1793245" cy="1793245"/>
      </dsp:txXfrm>
    </dsp:sp>
    <dsp:sp modelId="{9BD7ECBF-8099-4AA3-BC69-8920A14CFCBB}">
      <dsp:nvSpPr>
        <dsp:cNvPr id="0" name=""/>
        <dsp:cNvSpPr/>
      </dsp:nvSpPr>
      <dsp:spPr>
        <a:xfrm>
          <a:off x="3635968" y="452"/>
          <a:ext cx="1268015" cy="1268015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ЗМІ</a:t>
          </a:r>
          <a:endParaRPr lang="uk-UA" sz="1400" kern="1200" dirty="0"/>
        </a:p>
      </dsp:txBody>
      <dsp:txXfrm>
        <a:off x="3821664" y="186148"/>
        <a:ext cx="896623" cy="896623"/>
      </dsp:txXfrm>
    </dsp:sp>
    <dsp:sp modelId="{FAFDCB43-585F-4815-8EAA-E2433535807B}">
      <dsp:nvSpPr>
        <dsp:cNvPr id="0" name=""/>
        <dsp:cNvSpPr/>
      </dsp:nvSpPr>
      <dsp:spPr>
        <a:xfrm>
          <a:off x="5178756" y="1518045"/>
          <a:ext cx="1485518" cy="1535909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Майсер-класи</a:t>
          </a:r>
          <a:endParaRPr lang="uk-UA" sz="1400" kern="1200" dirty="0"/>
        </a:p>
      </dsp:txBody>
      <dsp:txXfrm>
        <a:off x="5396305" y="1742974"/>
        <a:ext cx="1050420" cy="1086051"/>
      </dsp:txXfrm>
    </dsp:sp>
    <dsp:sp modelId="{BD5D7004-473C-4012-A8FC-AC4EC5D4ACBB}">
      <dsp:nvSpPr>
        <dsp:cNvPr id="0" name=""/>
        <dsp:cNvSpPr/>
      </dsp:nvSpPr>
      <dsp:spPr>
        <a:xfrm>
          <a:off x="3635968" y="3303531"/>
          <a:ext cx="1268015" cy="1268015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вебінари</a:t>
          </a:r>
          <a:endParaRPr lang="uk-UA" sz="1400" kern="1200" dirty="0"/>
        </a:p>
      </dsp:txBody>
      <dsp:txXfrm>
        <a:off x="3821664" y="3489227"/>
        <a:ext cx="896623" cy="896623"/>
      </dsp:txXfrm>
    </dsp:sp>
    <dsp:sp modelId="{F64975A6-BEA3-497D-89FC-653795EA4E2A}">
      <dsp:nvSpPr>
        <dsp:cNvPr id="0" name=""/>
        <dsp:cNvSpPr/>
      </dsp:nvSpPr>
      <dsp:spPr>
        <a:xfrm>
          <a:off x="1839963" y="1518045"/>
          <a:ext cx="1556945" cy="1535909"/>
        </a:xfrm>
        <a:prstGeom prst="ellipse">
          <a:avLst/>
        </a:prstGeom>
        <a:solidFill>
          <a:schemeClr val="bg1">
            <a:lumMod val="65000"/>
            <a:alpha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конференції</a:t>
          </a:r>
          <a:endParaRPr lang="uk-UA" sz="1400" kern="1200" dirty="0"/>
        </a:p>
      </dsp:txBody>
      <dsp:txXfrm>
        <a:off x="2067972" y="1742974"/>
        <a:ext cx="1100927" cy="1086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5B4F946-F8AC-43F6-9D26-1216257A2B42}" type="datetimeFigureOut">
              <a:rPr lang="uk-UA" smtClean="0"/>
              <a:pPr/>
              <a:t>07.10.2017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491924-9B20-4B8B-AF46-C93C3F4A2BE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4509120"/>
            <a:ext cx="2952328" cy="1872208"/>
          </a:xfrm>
        </p:spPr>
        <p:txBody>
          <a:bodyPr/>
          <a:lstStyle/>
          <a:p>
            <a:r>
              <a:rPr lang="uk-UA" dirty="0" smtClean="0"/>
              <a:t>Роботу виконала:</a:t>
            </a:r>
          </a:p>
          <a:p>
            <a:r>
              <a:rPr lang="uk-UA" dirty="0" smtClean="0"/>
              <a:t>Студентка групи Ппм-1-15-2о.д</a:t>
            </a:r>
          </a:p>
          <a:p>
            <a:r>
              <a:rPr lang="uk-UA" dirty="0" err="1" smtClean="0"/>
              <a:t>Кот</a:t>
            </a:r>
            <a:r>
              <a:rPr lang="uk-UA" dirty="0" smtClean="0"/>
              <a:t> Марія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Способи </a:t>
            </a:r>
            <a:r>
              <a:rPr lang="uk-UA" b="1" dirty="0" err="1" smtClean="0"/>
              <a:t>он-лайн-</a:t>
            </a:r>
            <a:r>
              <a:rPr lang="uk-UA" b="1" dirty="0" smtClean="0"/>
              <a:t> та </a:t>
            </a:r>
            <a:r>
              <a:rPr lang="uk-UA" b="1" dirty="0" err="1" smtClean="0"/>
              <a:t>офлайн-</a:t>
            </a:r>
            <a:r>
              <a:rPr lang="uk-UA" dirty="0" smtClean="0"/>
              <a:t> </a:t>
            </a:r>
            <a:r>
              <a:rPr lang="uk-UA" b="1" dirty="0" smtClean="0"/>
              <a:t>просування психологічних послуг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8623" y="2967335"/>
            <a:ext cx="6426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Створення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сайту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Картинки по запросу дякую за уваг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9386"/>
            <a:ext cx="9144000" cy="70173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Створення сайту, його структура та дизайн. Презентуємо результати аналізу сайтів психологів. Формуємо структуру власного сайту.</a:t>
            </a:r>
          </a:p>
          <a:p>
            <a:pPr lvl="0"/>
            <a:r>
              <a:rPr lang="uk-UA" dirty="0" err="1" smtClean="0"/>
              <a:t>Директ-реклама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Партнерство.</a:t>
            </a:r>
          </a:p>
          <a:p>
            <a:pPr lvl="0"/>
            <a:r>
              <a:rPr lang="uk-UA" dirty="0" smtClean="0"/>
              <a:t>Вірусний маркетинг. </a:t>
            </a:r>
          </a:p>
          <a:p>
            <a:pPr lvl="0"/>
            <a:r>
              <a:rPr lang="uk-UA" dirty="0" smtClean="0"/>
              <a:t>Організація </a:t>
            </a:r>
            <a:r>
              <a:rPr lang="uk-UA" dirty="0" err="1" smtClean="0"/>
              <a:t>вебінарів</a:t>
            </a:r>
            <a:r>
              <a:rPr lang="uk-UA" dirty="0" smtClean="0"/>
              <a:t>, майстер-класів, робота з засобами масової інформації. Робота з клієнтами.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Створення сайту, його структура та дизайн.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12968" cy="3600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Сайт - це ваше втілення в Інтернеті у вигляді якогось інструменту, який: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залучає клієнтів;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дозволяє продавати послуги і продукти.</a:t>
            </a:r>
          </a:p>
          <a:p>
            <a:pPr>
              <a:buNone/>
            </a:pPr>
            <a:r>
              <a:rPr lang="uk-UA" dirty="0" smtClean="0"/>
              <a:t>Має тільки дві функції - просування і продаж, створювати сайт можна на базі </a:t>
            </a:r>
            <a:r>
              <a:rPr lang="uk-UA" dirty="0" err="1" smtClean="0"/>
              <a:t>WordPress</a:t>
            </a:r>
            <a:r>
              <a:rPr lang="uk-UA" dirty="0" smtClean="0"/>
              <a:t>. Сайт повинен бути стриманим, діловим і в спокійних тонах. Для початку можна обійтися будь-яким безкоштовним шаблоном дизайну сайту (вони бувають цілком пристойними), а потім, коли з'являться стабільні заробітки, змінити його, щоб зробити більш привабливим.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1520" y="5223029"/>
            <a:ext cx="48965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дизайн не продає і не просуває, а просто створює настрій</a:t>
            </a:r>
            <a:endParaRPr kumimoji="0" lang="uk-UA" sz="20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2" descr="Картинки по запросу етапи створення сайт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499700"/>
            <a:ext cx="2051720" cy="23582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uk-UA" dirty="0" smtClean="0"/>
              <a:t>Етапи створення сайту: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та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 сайту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комерційної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endParaRPr lang="ru-RU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Аналіз</a:t>
            </a:r>
            <a:r>
              <a:rPr lang="ru-RU" dirty="0" smtClean="0"/>
              <a:t> ринку та </a:t>
            </a:r>
            <a:r>
              <a:rPr lang="ru-RU" dirty="0" err="1" smtClean="0"/>
              <a:t>конкурентів</a:t>
            </a:r>
            <a:r>
              <a:rPr lang="ru-RU" dirty="0" smtClean="0"/>
              <a:t> </a:t>
            </a:r>
            <a:r>
              <a:rPr lang="ru-RU" dirty="0" err="1" smtClean="0"/>
              <a:t>замовника</a:t>
            </a:r>
            <a:endParaRPr lang="ru-RU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Складання</a:t>
            </a:r>
            <a:r>
              <a:rPr lang="ru-RU" dirty="0" smtClean="0"/>
              <a:t> маркетингового плану по </a:t>
            </a:r>
            <a:r>
              <a:rPr lang="ru-RU" dirty="0" err="1" smtClean="0"/>
              <a:t>просуванню</a:t>
            </a:r>
            <a:r>
              <a:rPr lang="ru-RU" dirty="0" smtClean="0"/>
              <a:t> </a:t>
            </a:r>
            <a:r>
              <a:rPr lang="ru-RU" dirty="0" err="1" smtClean="0"/>
              <a:t>веб-сайту</a:t>
            </a:r>
            <a:endParaRPr lang="ru-RU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семантичного</a:t>
            </a:r>
            <a:r>
              <a:rPr lang="ru-RU" dirty="0" smtClean="0"/>
              <a:t> ядра сайту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макету та основного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сайту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текстів</a:t>
            </a:r>
            <a:r>
              <a:rPr lang="ru-RU" dirty="0" smtClean="0"/>
              <a:t> для сайту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Створення</a:t>
            </a:r>
            <a:r>
              <a:rPr lang="ru-RU" dirty="0" smtClean="0"/>
              <a:t> дизайну </a:t>
            </a:r>
            <a:r>
              <a:rPr lang="ru-RU" dirty="0" err="1" smtClean="0"/>
              <a:t>сторінок</a:t>
            </a:r>
            <a:r>
              <a:rPr lang="ru-RU" dirty="0" smtClean="0"/>
              <a:t> та </a:t>
            </a:r>
            <a:r>
              <a:rPr lang="ru-RU" dirty="0" err="1" smtClean="0"/>
              <a:t>модулів</a:t>
            </a:r>
            <a:r>
              <a:rPr lang="ru-RU" dirty="0" smtClean="0"/>
              <a:t> сайту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smtClean="0"/>
              <a:t>Верстка </a:t>
            </a:r>
            <a:r>
              <a:rPr lang="ru-RU" dirty="0" err="1" smtClean="0"/>
              <a:t>макетів</a:t>
            </a:r>
            <a:endParaRPr lang="ru-RU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Програмування</a:t>
            </a:r>
            <a:r>
              <a:rPr lang="ru-RU" dirty="0" smtClean="0"/>
              <a:t> та </a:t>
            </a:r>
            <a:r>
              <a:rPr lang="ru-RU" dirty="0" err="1" smtClean="0"/>
              <a:t>завантаження</a:t>
            </a:r>
            <a:r>
              <a:rPr lang="ru-RU" dirty="0" smtClean="0"/>
              <a:t> на сервер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Тестування</a:t>
            </a:r>
            <a:r>
              <a:rPr lang="ru-RU" dirty="0" smtClean="0"/>
              <a:t> </a:t>
            </a:r>
            <a:r>
              <a:rPr lang="ru-RU" dirty="0" err="1" smtClean="0"/>
              <a:t>функціоналу</a:t>
            </a:r>
            <a:endParaRPr lang="ru-RU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Наповнення</a:t>
            </a:r>
            <a:r>
              <a:rPr lang="ru-RU" dirty="0" smtClean="0"/>
              <a:t> сайту </a:t>
            </a:r>
            <a:r>
              <a:rPr lang="ru-RU" dirty="0" err="1" smtClean="0"/>
              <a:t>інформацією</a:t>
            </a:r>
            <a:endParaRPr lang="ru-RU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dirty="0" err="1" smtClean="0"/>
              <a:t>Заключення</a:t>
            </a:r>
            <a:endParaRPr lang="ru-RU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5" name="Picture 2" descr="Картинки по запросу Створення сайту, його структура та диз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5013176"/>
            <a:ext cx="360040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Директ-реклама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84976" cy="28803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err="1" smtClean="0"/>
              <a:t>Директ-реклама</a:t>
            </a:r>
            <a:r>
              <a:rPr lang="uk-UA" b="1" dirty="0" smtClean="0"/>
              <a:t> </a:t>
            </a:r>
            <a:r>
              <a:rPr lang="uk-UA" dirty="0" smtClean="0"/>
              <a:t>- інструмент, що дозволяє сортувати клієнтів по пошуковому запиту (ключовими словами), це та сама контекстна реклама, яка показується на сторінці тільки за певним запитом для певного клієнта.</a:t>
            </a:r>
          </a:p>
          <a:p>
            <a:pPr>
              <a:buNone/>
            </a:pPr>
            <a:r>
              <a:rPr lang="uk-UA" dirty="0" smtClean="0"/>
              <a:t>Сутність </a:t>
            </a:r>
            <a:r>
              <a:rPr lang="uk-UA" dirty="0" err="1" smtClean="0"/>
              <a:t>директ-реклами</a:t>
            </a:r>
            <a:r>
              <a:rPr lang="uk-UA" dirty="0" smtClean="0"/>
              <a:t> - в її </a:t>
            </a:r>
            <a:r>
              <a:rPr lang="uk-UA" b="1" i="1" dirty="0" smtClean="0"/>
              <a:t>націленості на клієнта</a:t>
            </a:r>
            <a:r>
              <a:rPr lang="uk-UA" dirty="0" smtClean="0"/>
              <a:t>. Для цього досить зайти в спеціальний сервіс на «Яндексі» «Статистика ключових слів».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6146" name="Picture 2" descr="Картинки по запросу директ рекла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222508"/>
            <a:ext cx="4320480" cy="2635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Партнерство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84976" cy="32403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/>
              <a:t>Партнерство</a:t>
            </a:r>
            <a:r>
              <a:rPr lang="uk-UA" dirty="0" smtClean="0"/>
              <a:t> умовно ділиться на дві категорії: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велике партнерство;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err="1" smtClean="0"/>
              <a:t>аффіліати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b="1" dirty="0" smtClean="0"/>
              <a:t>Великі партнери</a:t>
            </a:r>
            <a:r>
              <a:rPr lang="uk-UA" dirty="0" smtClean="0"/>
              <a:t> - це ті, з ким ви організуєте спільні заходи, або ті, які працюють в суміжному напрямку і для кого не складно вас прорекламувати. Таке партнерство підходить для проведення спільних заходів, великих тренінгів, обміну клієнтською базою і, відповідно, реклами один одного.</a:t>
            </a:r>
          </a:p>
          <a:p>
            <a:pPr>
              <a:buNone/>
            </a:pPr>
            <a:r>
              <a:rPr lang="uk-UA" b="1" dirty="0" err="1" smtClean="0"/>
              <a:t>Аффіліати</a:t>
            </a:r>
            <a:r>
              <a:rPr lang="uk-UA" dirty="0" smtClean="0"/>
              <a:t> - це люди, які вже є вашими клієнтами і за бонуси-знижки рекомендують вас іншим.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5122" name="Picture 2" descr="Картинки по запросу аффіліа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24682"/>
            <a:ext cx="3779912" cy="2433318"/>
          </a:xfrm>
          <a:prstGeom prst="rect">
            <a:avLst/>
          </a:prstGeom>
          <a:noFill/>
        </p:spPr>
      </p:pic>
      <p:pic>
        <p:nvPicPr>
          <p:cNvPr id="5124" name="Picture 4" descr="Картинки по запросу аффіліат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403953"/>
            <a:ext cx="3851920" cy="2454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Вірусний маркетинг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В 1996 році </a:t>
            </a:r>
            <a:r>
              <a:rPr lang="uk-UA" dirty="0" err="1" smtClean="0"/>
              <a:t>Джеффрі</a:t>
            </a:r>
            <a:r>
              <a:rPr lang="uk-UA" dirty="0" smtClean="0"/>
              <a:t> </a:t>
            </a:r>
            <a:r>
              <a:rPr lang="uk-UA" dirty="0" err="1" smtClean="0"/>
              <a:t>Рейпорт</a:t>
            </a:r>
            <a:r>
              <a:rPr lang="uk-UA" dirty="0" smtClean="0"/>
              <a:t> ввів і поширив поняття «вірусний маркетинг» – це метод поширення інформації, головною особливістю якого є сам спосіб розповсюдження: носієм даних виступає конкретно зацікавлений споживач. Реклама підкріплюється особистими рекомендаціями, позитивними емоціями та пережитим досвідом.</a:t>
            </a:r>
          </a:p>
          <a:p>
            <a:pPr>
              <a:buNone/>
            </a:pPr>
            <a:r>
              <a:rPr lang="uk-UA" dirty="0" smtClean="0"/>
              <a:t> Вірусна реклама плідно прижилася у світі Інтернету, де темпи її поширення досить великі. Вона дає добрі результати у таких каналах комунікації: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/>
              <a:t>Блоги</a:t>
            </a: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Форуми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Соціальні мережі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Спільноти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Інформаційні портали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Фото/відео </a:t>
            </a:r>
            <a:r>
              <a:rPr lang="uk-UA" dirty="0" err="1" smtClean="0"/>
              <a:t>хостинги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098" name="Picture 2" descr="Картинки по запросу вірусний маркетин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933056"/>
            <a:ext cx="3580670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Організація </a:t>
            </a:r>
            <a:r>
              <a:rPr lang="uk-UA" dirty="0" err="1" smtClean="0"/>
              <a:t>вебінарів</a:t>
            </a:r>
            <a:r>
              <a:rPr lang="uk-UA" dirty="0" smtClean="0"/>
              <a:t>, майстер-класів, робота з засобами масової інформації.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6300192" y="2780928"/>
            <a:ext cx="216024" cy="288032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6156176" y="1556792"/>
            <a:ext cx="2664296" cy="115212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 з різновидів реклами, яка зараз набирає все більшої популярності, - це майстер-клас, організований через </a:t>
            </a:r>
            <a:r>
              <a:rPr lang="uk-UA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знижкові</a:t>
            </a:r>
            <a:r>
              <a:rPr lang="uk-UA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сайти («</a:t>
            </a:r>
            <a:r>
              <a:rPr lang="uk-UA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группон</a:t>
            </a:r>
            <a:r>
              <a:rPr lang="uk-UA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«Купи купон» і ін.).</a:t>
            </a:r>
            <a:endPara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419872" y="2060848"/>
            <a:ext cx="504056" cy="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251520" y="1556792"/>
            <a:ext cx="2736304" cy="129614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реклама на місцевому радіо, активно посилати статті в тематичні журнали,використовувати періодичні видання для реклами своїх заходів, радіоефір,виступ по місцевому </a:t>
            </a:r>
            <a:r>
              <a:rPr lang="uk-UA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ТБ-каналу</a:t>
            </a:r>
            <a:r>
              <a:rPr lang="uk-UA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555776" y="4581128"/>
            <a:ext cx="360040" cy="288032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23528" y="5301208"/>
            <a:ext cx="3024336" cy="122413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заплановане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організоване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зібрання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людей для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проблематики, яка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220072" y="5661248"/>
            <a:ext cx="648072" cy="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6300192" y="5373216"/>
            <a:ext cx="2664296" cy="122413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формат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семінарів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тренінгів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клієнтами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640960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  1.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"</a:t>
            </a:r>
            <a:r>
              <a:rPr lang="ru-RU" dirty="0" err="1" smtClean="0"/>
              <a:t>клієнт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рацію</a:t>
            </a:r>
            <a:r>
              <a:rPr lang="ru-RU" dirty="0" smtClean="0"/>
              <a:t>".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замовник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короткостроковим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звинувачувати</a:t>
            </a:r>
            <a:r>
              <a:rPr lang="ru-RU" dirty="0" smtClean="0"/>
              <a:t> в тому, в </a:t>
            </a:r>
            <a:r>
              <a:rPr lang="ru-RU" dirty="0" err="1" smtClean="0"/>
              <a:t>чому</a:t>
            </a:r>
            <a:r>
              <a:rPr lang="ru-RU" dirty="0" smtClean="0"/>
              <a:t> не винен,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намагатися</a:t>
            </a:r>
            <a:r>
              <a:rPr lang="ru-RU" dirty="0" smtClean="0"/>
              <a:t> </a:t>
            </a:r>
            <a:r>
              <a:rPr lang="ru-RU" dirty="0" err="1" smtClean="0"/>
              <a:t>стримати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спокійно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кожному по </a:t>
            </a:r>
            <a:r>
              <a:rPr lang="ru-RU" dirty="0" err="1" smtClean="0"/>
              <a:t>електронній</a:t>
            </a:r>
            <a:r>
              <a:rPr lang="ru-RU" dirty="0" smtClean="0"/>
              <a:t> </a:t>
            </a:r>
            <a:r>
              <a:rPr lang="ru-RU" dirty="0" err="1" smtClean="0"/>
              <a:t>пошті</a:t>
            </a:r>
            <a:r>
              <a:rPr lang="ru-RU" dirty="0" smtClean="0"/>
              <a:t>. 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Уважно</a:t>
            </a:r>
            <a:r>
              <a:rPr lang="ru-RU" dirty="0" smtClean="0"/>
              <a:t> </a:t>
            </a:r>
            <a:r>
              <a:rPr lang="ru-RU" dirty="0" err="1" smtClean="0"/>
              <a:t>прочитати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перечитати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</a:t>
            </a:r>
            <a:r>
              <a:rPr lang="ru-RU" dirty="0" err="1" smtClean="0"/>
              <a:t>скаргу</a:t>
            </a:r>
            <a:r>
              <a:rPr lang="ru-RU" dirty="0" smtClean="0"/>
              <a:t> </a:t>
            </a:r>
            <a:r>
              <a:rPr lang="ru-RU" dirty="0" err="1" smtClean="0"/>
              <a:t>клієнта</a:t>
            </a:r>
            <a:r>
              <a:rPr lang="ru-RU" dirty="0" smtClean="0"/>
              <a:t> до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яких-небудь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клієнта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Надавати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</a:t>
            </a:r>
            <a:r>
              <a:rPr lang="ru-RU" dirty="0" err="1" smtClean="0"/>
              <a:t>клієнтові</a:t>
            </a:r>
            <a:r>
              <a:rPr lang="ru-RU" dirty="0" smtClean="0"/>
              <a:t>. Ваш </a:t>
            </a:r>
            <a:r>
              <a:rPr lang="ru-RU" dirty="0" err="1" smtClean="0"/>
              <a:t>клієнт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, </a:t>
            </a:r>
            <a:r>
              <a:rPr lang="ru-RU" dirty="0" err="1" smtClean="0"/>
              <a:t>зрештою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стати Вашими </a:t>
            </a:r>
            <a:r>
              <a:rPr lang="ru-RU" dirty="0" err="1" smtClean="0"/>
              <a:t>клієнтам</a:t>
            </a:r>
            <a:r>
              <a:rPr lang="ru-RU" dirty="0" smtClean="0"/>
              <a:t> в </a:t>
            </a:r>
            <a:r>
              <a:rPr lang="ru-RU" dirty="0" err="1" smtClean="0"/>
              <a:t>майбутньому</a:t>
            </a:r>
            <a:r>
              <a:rPr lang="ru-RU" dirty="0" smtClean="0"/>
              <a:t>. 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 Бути готовим </a:t>
            </a:r>
            <a:r>
              <a:rPr lang="ru-RU" dirty="0" err="1" smtClean="0"/>
              <a:t>працювати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гарантованого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421</TotalTime>
  <Words>581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Способи он-лайн- та офлайн- просування психологічних послуг</vt:lpstr>
      <vt:lpstr>План</vt:lpstr>
      <vt:lpstr>Створення сайту, його структура та дизайн.</vt:lpstr>
      <vt:lpstr>Етапи створення сайту: </vt:lpstr>
      <vt:lpstr>Директ-реклама</vt:lpstr>
      <vt:lpstr>Партнерство</vt:lpstr>
      <vt:lpstr>Вірусний маркетинг</vt:lpstr>
      <vt:lpstr>Організація вебінарів, майстер-класів, робота з засобами масової інформації.</vt:lpstr>
      <vt:lpstr>Робота з клієнтами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Способи он-лайн- та офлайн- просування психологічних послуг</dc:title>
  <dc:creator>Маша</dc:creator>
  <cp:lastModifiedBy>Maksim Kitskaylo</cp:lastModifiedBy>
  <cp:revision>45</cp:revision>
  <dcterms:created xsi:type="dcterms:W3CDTF">2016-12-24T09:32:27Z</dcterms:created>
  <dcterms:modified xsi:type="dcterms:W3CDTF">2017-10-07T09:02:04Z</dcterms:modified>
</cp:coreProperties>
</file>